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62" r:id="rId7"/>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2" autoAdjust="0"/>
    <p:restoredTop sz="94660"/>
  </p:normalViewPr>
  <p:slideViewPr>
    <p:cSldViewPr>
      <p:cViewPr varScale="1">
        <p:scale>
          <a:sx n="62" d="100"/>
          <a:sy n="62" d="100"/>
        </p:scale>
        <p:origin x="143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20703501-FF18-4F50-BD55-99E26CC5D2DF}"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260809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0703501-FF18-4F50-BD55-99E26CC5D2DF}"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1084656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0703501-FF18-4F50-BD55-99E26CC5D2DF}"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248188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20703501-FF18-4F50-BD55-99E26CC5D2DF}"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88289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703501-FF18-4F50-BD55-99E26CC5D2DF}" type="datetimeFigureOut">
              <a:rPr lang="vi-VN" smtClean="0"/>
              <a:t>11/10/2022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4253585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20703501-FF18-4F50-BD55-99E26CC5D2DF}" type="datetimeFigureOut">
              <a:rPr lang="vi-VN" smtClean="0"/>
              <a:t>11/10/2022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2646617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20703501-FF18-4F50-BD55-99E26CC5D2DF}" type="datetimeFigureOut">
              <a:rPr lang="vi-VN" smtClean="0"/>
              <a:t>11/10/2022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3601665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20703501-FF18-4F50-BD55-99E26CC5D2DF}" type="datetimeFigureOut">
              <a:rPr lang="vi-VN" smtClean="0"/>
              <a:t>11/10/2022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1125320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03501-FF18-4F50-BD55-99E26CC5D2DF}" type="datetimeFigureOut">
              <a:rPr lang="vi-VN" smtClean="0"/>
              <a:t>11/10/2022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3460053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703501-FF18-4F50-BD55-99E26CC5D2DF}" type="datetimeFigureOut">
              <a:rPr lang="vi-VN" smtClean="0"/>
              <a:t>11/10/2022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73161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703501-FF18-4F50-BD55-99E26CC5D2DF}" type="datetimeFigureOut">
              <a:rPr lang="vi-VN" smtClean="0"/>
              <a:t>11/10/2022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FC69A77-6B61-47C1-842A-A2804D40DF10}" type="slidenum">
              <a:rPr lang="vi-VN" smtClean="0"/>
              <a:t>‹#›</a:t>
            </a:fld>
            <a:endParaRPr lang="vi-VN"/>
          </a:p>
        </p:txBody>
      </p:sp>
    </p:spTree>
    <p:extLst>
      <p:ext uri="{BB962C8B-B14F-4D97-AF65-F5344CB8AC3E}">
        <p14:creationId xmlns:p14="http://schemas.microsoft.com/office/powerpoint/2010/main" val="3051419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03501-FF18-4F50-BD55-99E26CC5D2DF}" type="datetimeFigureOut">
              <a:rPr lang="vi-VN" smtClean="0"/>
              <a:t>11/10/2022</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69A77-6B61-47C1-842A-A2804D40DF10}" type="slidenum">
              <a:rPr lang="vi-VN" smtClean="0"/>
              <a:t>‹#›</a:t>
            </a:fld>
            <a:endParaRPr lang="vi-VN"/>
          </a:p>
        </p:txBody>
      </p:sp>
    </p:spTree>
    <p:extLst>
      <p:ext uri="{BB962C8B-B14F-4D97-AF65-F5344CB8AC3E}">
        <p14:creationId xmlns:p14="http://schemas.microsoft.com/office/powerpoint/2010/main" val="3978345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565400"/>
            <a:ext cx="9144000" cy="208756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vi-VN"/>
          </a:p>
        </p:txBody>
      </p:sp>
      <p:sp>
        <p:nvSpPr>
          <p:cNvPr id="3" name="TextBox 3"/>
          <p:cNvSpPr txBox="1">
            <a:spLocks noChangeArrowheads="1"/>
          </p:cNvSpPr>
          <p:nvPr/>
        </p:nvSpPr>
        <p:spPr bwMode="auto">
          <a:xfrm>
            <a:off x="1797050" y="558800"/>
            <a:ext cx="554513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3200" b="1">
                <a:solidFill>
                  <a:srgbClr val="FF0000"/>
                </a:solidFill>
                <a:latin typeface="Times New Roman" pitchFamily="18" charset="0"/>
                <a:cs typeface="Times New Roman" pitchFamily="18" charset="0"/>
              </a:rPr>
              <a:t>DI TRUYỀN VÀ BIẾN DỊ</a:t>
            </a:r>
            <a:endParaRPr lang="vi-VN" sz="3200" b="1">
              <a:solidFill>
                <a:srgbClr val="FF0000"/>
              </a:solidFill>
              <a:latin typeface="Times New Roman" pitchFamily="18" charset="0"/>
              <a:cs typeface="Times New Roman" pitchFamily="18" charset="0"/>
            </a:endParaRPr>
          </a:p>
        </p:txBody>
      </p:sp>
      <p:sp>
        <p:nvSpPr>
          <p:cNvPr id="4" name="TextBox 4"/>
          <p:cNvSpPr txBox="1">
            <a:spLocks noChangeArrowheads="1"/>
          </p:cNvSpPr>
          <p:nvPr/>
        </p:nvSpPr>
        <p:spPr bwMode="auto">
          <a:xfrm>
            <a:off x="438150" y="1346200"/>
            <a:ext cx="845502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sz="2800" b="1">
                <a:latin typeface="Times New Roman" pitchFamily="18" charset="0"/>
                <a:cs typeface="Times New Roman" pitchFamily="18" charset="0"/>
              </a:rPr>
              <a:t>CHƯƠNG I CÁC THÍ NGHIỆM CỦA MENĐEN</a:t>
            </a:r>
            <a:endParaRPr lang="vi-VN" sz="2800" b="1">
              <a:latin typeface="Times New Roman" pitchFamily="18" charset="0"/>
              <a:cs typeface="Times New Roman" pitchFamily="18" charset="0"/>
            </a:endParaRPr>
          </a:p>
        </p:txBody>
      </p:sp>
      <p:sp>
        <p:nvSpPr>
          <p:cNvPr id="5" name="TextBox 4"/>
          <p:cNvSpPr txBox="1"/>
          <p:nvPr/>
        </p:nvSpPr>
        <p:spPr>
          <a:xfrm>
            <a:off x="438150" y="2555916"/>
            <a:ext cx="8301755" cy="2123658"/>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4400" b="1">
                <a:ln w="11430"/>
                <a:solidFill>
                  <a:schemeClr val="tx2">
                    <a:lumMod val="50000"/>
                  </a:schemeClr>
                </a:solidFill>
                <a:effectLst>
                  <a:outerShdw blurRad="50800" dist="39000" dir="5460000" algn="tl">
                    <a:srgbClr val="000000">
                      <a:alpha val="38000"/>
                    </a:srgbClr>
                  </a:outerShdw>
                </a:effectLst>
                <a:latin typeface="Times New Roman" pitchFamily="18" charset="0"/>
                <a:cs typeface="Times New Roman" pitchFamily="18" charset="0"/>
              </a:rPr>
              <a:t>Bài 5</a:t>
            </a:r>
          </a:p>
          <a:p>
            <a:pPr algn="ctr" fontAlgn="auto">
              <a:spcBef>
                <a:spcPts val="0"/>
              </a:spcBef>
              <a:spcAft>
                <a:spcPts val="0"/>
              </a:spcAft>
              <a:defRPr/>
            </a:pPr>
            <a:r>
              <a:rPr lang="en-US" sz="4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LAI HAI CẶP TÍNH TRẠNG </a:t>
            </a:r>
          </a:p>
          <a:p>
            <a:pPr algn="ctr" fontAlgn="auto">
              <a:spcBef>
                <a:spcPts val="0"/>
              </a:spcBef>
              <a:spcAft>
                <a:spcPts val="0"/>
              </a:spcAft>
              <a:defRPr/>
            </a:pPr>
            <a:r>
              <a:rPr lang="en-US" sz="4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(tiếp theo)</a:t>
            </a:r>
            <a:endParaRPr lang="vi-VN" sz="4400" b="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35220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37559" y="60758"/>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5. Lai hai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7849" y="472152"/>
            <a:ext cx="7400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a:solidFill>
                  <a:srgbClr val="FF0000"/>
                </a:solidFill>
                <a:latin typeface="Times New Roman" pitchFamily="18" charset="0"/>
                <a:cs typeface="Times New Roman" pitchFamily="18" charset="0"/>
              </a:rPr>
              <a:t>III. Menđen giải thích kết quả thí nghiệm</a:t>
            </a:r>
            <a:endParaRPr lang="vi-VN" sz="2800"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94527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70505"/>
            <a:ext cx="4360156" cy="6787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319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37559" y="60758"/>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5. Lai hai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7849" y="472152"/>
            <a:ext cx="7400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a:solidFill>
                  <a:srgbClr val="FF0000"/>
                </a:solidFill>
                <a:latin typeface="Times New Roman" pitchFamily="18" charset="0"/>
                <a:cs typeface="Times New Roman" pitchFamily="18" charset="0"/>
              </a:rPr>
              <a:t>III. Menđen giải thích kết quả thí nghiệm</a:t>
            </a:r>
            <a:endParaRPr lang="vi-VN" sz="2800" b="1">
              <a:solidFill>
                <a:srgbClr val="FF0000"/>
              </a:solidFill>
              <a:latin typeface="Times New Roman" pitchFamily="18" charset="0"/>
              <a:cs typeface="Times New Roman" pitchFamily="18" charset="0"/>
            </a:endParaRPr>
          </a:p>
        </p:txBody>
      </p:sp>
      <p:sp>
        <p:nvSpPr>
          <p:cNvPr id="2" name="TextBox 1"/>
          <p:cNvSpPr txBox="1"/>
          <p:nvPr/>
        </p:nvSpPr>
        <p:spPr>
          <a:xfrm>
            <a:off x="467544" y="1100973"/>
            <a:ext cx="8136904" cy="5016758"/>
          </a:xfrm>
          <a:prstGeom prst="rect">
            <a:avLst/>
          </a:prstGeom>
          <a:noFill/>
        </p:spPr>
        <p:txBody>
          <a:bodyPr wrap="square" rtlCol="0">
            <a:spAutoFit/>
          </a:bodyPr>
          <a:lstStyle/>
          <a:p>
            <a:pPr marL="457200" indent="-457200" algn="just">
              <a:buFont typeface="Symbol" pitchFamily="18" charset="2"/>
              <a:buChar char=""/>
            </a:pPr>
            <a:r>
              <a:rPr lang="en-US" sz="3200">
                <a:latin typeface="Times New Roman" pitchFamily="18" charset="0"/>
                <a:cs typeface="Times New Roman" pitchFamily="18" charset="0"/>
              </a:rPr>
              <a:t>Menđen cho rằng mỗi cặp tính trạng do một cặp nhân tố di truyền quy định.</a:t>
            </a:r>
          </a:p>
          <a:p>
            <a:pPr marL="457200" indent="-457200" algn="just">
              <a:buFont typeface="Symbol" pitchFamily="18" charset="2"/>
              <a:buChar char=""/>
            </a:pPr>
            <a:r>
              <a:rPr lang="en-US" sz="3200">
                <a:latin typeface="Times New Roman" pitchFamily="18" charset="0"/>
                <a:cs typeface="Times New Roman" pitchFamily="18" charset="0"/>
              </a:rPr>
              <a:t>Quy ước:</a:t>
            </a:r>
          </a:p>
          <a:p>
            <a:pPr algn="just"/>
            <a:r>
              <a:rPr lang="en-US" sz="3200">
                <a:latin typeface="Times New Roman" pitchFamily="18" charset="0"/>
                <a:cs typeface="Times New Roman" pitchFamily="18" charset="0"/>
              </a:rPr>
              <a:t>Gen A quy định hạt vàng;</a:t>
            </a:r>
          </a:p>
          <a:p>
            <a:pPr algn="just"/>
            <a:r>
              <a:rPr lang="en-US" sz="3200">
                <a:latin typeface="Times New Roman" pitchFamily="18" charset="0"/>
                <a:cs typeface="Times New Roman" pitchFamily="18" charset="0"/>
              </a:rPr>
              <a:t>Gen a quy định hạt xanh;</a:t>
            </a:r>
          </a:p>
          <a:p>
            <a:pPr algn="just"/>
            <a:r>
              <a:rPr lang="en-US" sz="3200">
                <a:latin typeface="Times New Roman" pitchFamily="18" charset="0"/>
                <a:cs typeface="Times New Roman" pitchFamily="18" charset="0"/>
              </a:rPr>
              <a:t>Gen B quy định vỏ trơn;</a:t>
            </a:r>
          </a:p>
          <a:p>
            <a:pPr algn="just"/>
            <a:r>
              <a:rPr lang="en-US" sz="3200">
                <a:latin typeface="Times New Roman" pitchFamily="18" charset="0"/>
                <a:cs typeface="Times New Roman" pitchFamily="18" charset="0"/>
              </a:rPr>
              <a:t>Gen b quy định vỏ nhăn;</a:t>
            </a:r>
          </a:p>
          <a:p>
            <a:pPr algn="just"/>
            <a:r>
              <a:rPr lang="en-US" sz="3200">
                <a:latin typeface="Times New Roman" pitchFamily="18" charset="0"/>
                <a:cs typeface="Times New Roman" pitchFamily="18" charset="0"/>
              </a:rPr>
              <a:t>KG vàng, trơn thuần chủng: AABB</a:t>
            </a:r>
          </a:p>
          <a:p>
            <a:pPr algn="just"/>
            <a:r>
              <a:rPr lang="en-US" sz="3200">
                <a:latin typeface="Times New Roman" pitchFamily="18" charset="0"/>
                <a:cs typeface="Times New Roman" pitchFamily="18" charset="0"/>
              </a:rPr>
              <a:t>KG xanh, nhăn: aabb</a:t>
            </a:r>
          </a:p>
          <a:p>
            <a:pPr marL="457200" indent="-457200" algn="just">
              <a:buFont typeface="Symbol" pitchFamily="18" charset="2"/>
              <a:buChar char=""/>
            </a:pPr>
            <a:r>
              <a:rPr lang="en-US" sz="3200">
                <a:latin typeface="Times New Roman" pitchFamily="18" charset="0"/>
                <a:cs typeface="Times New Roman" pitchFamily="18" charset="0"/>
              </a:rPr>
              <a:t>Sơ đồ lai (như hình 5 SGK)</a:t>
            </a:r>
            <a:endParaRPr lang="vi-VN" sz="3200">
              <a:latin typeface="Times New Roman" pitchFamily="18" charset="0"/>
              <a:cs typeface="Times New Roman" pitchFamily="18" charset="0"/>
            </a:endParaRPr>
          </a:p>
        </p:txBody>
      </p:sp>
    </p:spTree>
    <p:extLst>
      <p:ext uri="{BB962C8B-B14F-4D97-AF65-F5344CB8AC3E}">
        <p14:creationId xmlns:p14="http://schemas.microsoft.com/office/powerpoint/2010/main" val="843076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37559" y="60758"/>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5. Lai hai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15457" y="506711"/>
            <a:ext cx="7400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a:solidFill>
                  <a:srgbClr val="FF0000"/>
                </a:solidFill>
                <a:latin typeface="Times New Roman" pitchFamily="18" charset="0"/>
                <a:cs typeface="Times New Roman" pitchFamily="18" charset="0"/>
              </a:rPr>
              <a:t>III. Menđen giải thích kết quả thí nghiệm</a:t>
            </a:r>
            <a:endParaRPr lang="vi-VN" sz="2800" b="1">
              <a:solidFill>
                <a:srgbClr val="FF0000"/>
              </a:solidFill>
              <a:latin typeface="Times New Roman" pitchFamily="18" charset="0"/>
              <a:cs typeface="Times New Roman"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425725116"/>
              </p:ext>
            </p:extLst>
          </p:nvPr>
        </p:nvGraphicFramePr>
        <p:xfrm>
          <a:off x="467544" y="1556792"/>
          <a:ext cx="8208910" cy="3330678"/>
        </p:xfrm>
        <a:graphic>
          <a:graphicData uri="http://schemas.openxmlformats.org/drawingml/2006/table">
            <a:tbl>
              <a:tblPr firstRow="1" bandRow="1">
                <a:tableStyleId>{2D5ABB26-0587-4C30-8999-92F81FD0307C}</a:tableStyleId>
              </a:tblPr>
              <a:tblGrid>
                <a:gridCol w="244827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1368150">
                  <a:extLst>
                    <a:ext uri="{9D8B030D-6E8A-4147-A177-3AD203B41FA5}">
                      <a16:colId xmlns:a16="http://schemas.microsoft.com/office/drawing/2014/main" val="20004"/>
                    </a:ext>
                  </a:extLst>
                </a:gridCol>
              </a:tblGrid>
              <a:tr h="888099">
                <a:tc>
                  <a:txBody>
                    <a:bodyPr/>
                    <a:lstStyle/>
                    <a:p>
                      <a:endParaRPr lang="vi-VN">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vi-V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vi-V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vi-V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vi-V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88099">
                <a:tc>
                  <a:txBody>
                    <a:bodyPr/>
                    <a:lstStyle/>
                    <a:p>
                      <a:endParaRPr lang="vi-VN">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latin typeface="Times New Roman" pitchFamily="18" charset="0"/>
                          <a:cs typeface="Times New Roman" pitchFamily="18" charset="0"/>
                        </a:rPr>
                        <a:t>1 AABB</a:t>
                      </a:r>
                    </a:p>
                    <a:p>
                      <a:r>
                        <a:rPr lang="en-US" sz="2400">
                          <a:latin typeface="Times New Roman" pitchFamily="18" charset="0"/>
                          <a:cs typeface="Times New Roman" pitchFamily="18" charset="0"/>
                        </a:rPr>
                        <a:t>2 AaBB</a:t>
                      </a:r>
                    </a:p>
                    <a:p>
                      <a:r>
                        <a:rPr lang="en-US" sz="2400">
                          <a:latin typeface="Times New Roman" pitchFamily="18" charset="0"/>
                          <a:cs typeface="Times New Roman" pitchFamily="18" charset="0"/>
                        </a:rPr>
                        <a:t>3 AABb</a:t>
                      </a:r>
                    </a:p>
                    <a:p>
                      <a:r>
                        <a:rPr lang="en-US" sz="2400">
                          <a:latin typeface="Times New Roman" pitchFamily="18" charset="0"/>
                          <a:cs typeface="Times New Roman" pitchFamily="18" charset="0"/>
                        </a:rPr>
                        <a:t>4 AaBb</a:t>
                      </a:r>
                      <a:endParaRPr lang="vi-VN" sz="240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latin typeface="Times New Roman" pitchFamily="18" charset="0"/>
                          <a:cs typeface="Times New Roman" pitchFamily="18" charset="0"/>
                        </a:rPr>
                        <a:t>1 Aabb</a:t>
                      </a:r>
                    </a:p>
                    <a:p>
                      <a:r>
                        <a:rPr lang="en-US" sz="2400">
                          <a:latin typeface="Times New Roman" pitchFamily="18" charset="0"/>
                          <a:cs typeface="Times New Roman" pitchFamily="18" charset="0"/>
                        </a:rPr>
                        <a:t>2 Aabb</a:t>
                      </a:r>
                      <a:endParaRPr lang="vi-VN" sz="240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latin typeface="Times New Roman" pitchFamily="18" charset="0"/>
                          <a:cs typeface="Times New Roman" pitchFamily="18" charset="0"/>
                        </a:rPr>
                        <a:t>1 aaBB</a:t>
                      </a:r>
                    </a:p>
                    <a:p>
                      <a:r>
                        <a:rPr lang="en-US" sz="2400">
                          <a:latin typeface="Times New Roman" pitchFamily="18" charset="0"/>
                          <a:cs typeface="Times New Roman" pitchFamily="18" charset="0"/>
                        </a:rPr>
                        <a:t>2 aaBb</a:t>
                      </a:r>
                      <a:endParaRPr lang="vi-VN" sz="2400">
                        <a:latin typeface="Times New Roman" pitchFamily="18" charset="0"/>
                        <a:cs typeface="Times New Roman" pitchFamily="18" charset="0"/>
                      </a:endParaRPr>
                    </a:p>
                    <a:p>
                      <a:endParaRPr lang="vi-V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latin typeface="Times New Roman" pitchFamily="18" charset="0"/>
                          <a:cs typeface="Times New Roman" pitchFamily="18" charset="0"/>
                        </a:rPr>
                        <a:t>1 aabb</a:t>
                      </a:r>
                      <a:endParaRPr lang="vi-VN" sz="240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88099">
                <a:tc>
                  <a:txBody>
                    <a:bodyPr/>
                    <a:lstStyle/>
                    <a:p>
                      <a:endParaRPr lang="vi-VN">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a:latin typeface="Times New Roman" pitchFamily="18" charset="0"/>
                          <a:cs typeface="Times New Roman" pitchFamily="18" charset="0"/>
                        </a:rPr>
                        <a:t>9</a:t>
                      </a:r>
                      <a:endParaRPr lang="vi-VN" sz="240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a:latin typeface="Times New Roman" pitchFamily="18" charset="0"/>
                          <a:cs typeface="Times New Roman" pitchFamily="18" charset="0"/>
                        </a:rPr>
                        <a:t>3</a:t>
                      </a:r>
                      <a:endParaRPr lang="vi-VN" sz="240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a:latin typeface="Times New Roman" pitchFamily="18" charset="0"/>
                          <a:cs typeface="Times New Roman" pitchFamily="18" charset="0"/>
                        </a:rPr>
                        <a:t>3</a:t>
                      </a:r>
                      <a:endParaRPr lang="vi-VN" sz="240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a:latin typeface="Times New Roman" pitchFamily="18" charset="0"/>
                          <a:cs typeface="Times New Roman" pitchFamily="18" charset="0"/>
                        </a:rPr>
                        <a:t>1</a:t>
                      </a:r>
                      <a:endParaRPr lang="vi-VN" sz="240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cxnSp>
        <p:nvCxnSpPr>
          <p:cNvPr id="8" name="Straight Connector 7"/>
          <p:cNvCxnSpPr/>
          <p:nvPr/>
        </p:nvCxnSpPr>
        <p:spPr>
          <a:xfrm>
            <a:off x="467544" y="1556792"/>
            <a:ext cx="2376264" cy="864096"/>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9" name="TextBox 8"/>
              <p:cNvSpPr txBox="1"/>
              <p:nvPr/>
            </p:nvSpPr>
            <p:spPr>
              <a:xfrm>
                <a:off x="1188515" y="1527175"/>
                <a:ext cx="2016223" cy="461665"/>
              </a:xfrm>
              <a:prstGeom prst="rect">
                <a:avLst/>
              </a:prstGeom>
              <a:noFill/>
            </p:spPr>
            <p:txBody>
              <a:bodyPr wrap="square" rtlCol="0">
                <a:spAutoFit/>
              </a:bodyPr>
              <a:lstStyle/>
              <a:p>
                <a:r>
                  <a:rPr lang="en-US" sz="2400">
                    <a:solidFill>
                      <a:srgbClr val="FF0000"/>
                    </a:solidFill>
                    <a:latin typeface="Times New Roman" pitchFamily="18" charset="0"/>
                    <a:cs typeface="Times New Roman" pitchFamily="18" charset="0"/>
                  </a:rPr>
                  <a:t>Kiểu hình </a:t>
                </a:r>
                <a14:m>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b="0" i="1" smtClean="0">
                            <a:solidFill>
                              <a:srgbClr val="FF0000"/>
                            </a:solidFill>
                            <a:latin typeface="Cambria Math"/>
                          </a:rPr>
                          <m:t>𝐹</m:t>
                        </m:r>
                      </m:e>
                      <m:sub>
                        <m:r>
                          <a:rPr lang="en-US" sz="2400" b="0" i="1" smtClean="0">
                            <a:solidFill>
                              <a:srgbClr val="FF0000"/>
                            </a:solidFill>
                            <a:latin typeface="Cambria Math"/>
                          </a:rPr>
                          <m:t>2</m:t>
                        </m:r>
                      </m:sub>
                    </m:sSub>
                    <m:r>
                      <a:rPr lang="en-US" sz="2400" b="0" i="1" smtClean="0">
                        <a:solidFill>
                          <a:srgbClr val="FF0000"/>
                        </a:solidFill>
                        <a:latin typeface="Cambria Math"/>
                      </a:rPr>
                      <m:t> </m:t>
                    </m:r>
                  </m:oMath>
                </a14:m>
                <a:endParaRPr lang="vi-VN" sz="2400">
                  <a:solidFill>
                    <a:srgbClr val="FF0000"/>
                  </a:solidFill>
                  <a:latin typeface="Times New Roman" pitchFamily="18" charset="0"/>
                  <a:cs typeface="Times New Roman" pitchFamily="18" charset="0"/>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1188515" y="1527175"/>
                <a:ext cx="2016223" cy="461665"/>
              </a:xfrm>
              <a:prstGeom prst="rect">
                <a:avLst/>
              </a:prstGeom>
              <a:blipFill rotWithShape="1">
                <a:blip r:embed="rId2"/>
                <a:stretch>
                  <a:fillRect l="-4834" t="-10667" b="-30667"/>
                </a:stretch>
              </a:blipFill>
            </p:spPr>
            <p:txBody>
              <a:bodyPr/>
              <a:lstStyle/>
              <a:p>
                <a:r>
                  <a:rPr lang="vi-VN">
                    <a:noFill/>
                  </a:rPr>
                  <a:t> </a:t>
                </a:r>
              </a:p>
            </p:txBody>
          </p:sp>
        </mc:Fallback>
      </mc:AlternateContent>
      <p:sp>
        <p:nvSpPr>
          <p:cNvPr id="10" name="TextBox 9"/>
          <p:cNvSpPr txBox="1"/>
          <p:nvPr/>
        </p:nvSpPr>
        <p:spPr>
          <a:xfrm>
            <a:off x="467544" y="1927512"/>
            <a:ext cx="1368152" cy="461665"/>
          </a:xfrm>
          <a:prstGeom prst="rect">
            <a:avLst/>
          </a:prstGeom>
          <a:noFill/>
        </p:spPr>
        <p:txBody>
          <a:bodyPr wrap="square" rtlCol="0">
            <a:spAutoFit/>
          </a:bodyPr>
          <a:lstStyle/>
          <a:p>
            <a:r>
              <a:rPr lang="en-US" sz="2400">
                <a:solidFill>
                  <a:srgbClr val="FF0000"/>
                </a:solidFill>
                <a:latin typeface="Times New Roman" pitchFamily="18" charset="0"/>
                <a:cs typeface="Times New Roman" pitchFamily="18" charset="0"/>
              </a:rPr>
              <a:t>Tỉ lệ</a:t>
            </a:r>
            <a:endParaRPr lang="vi-VN" sz="2400">
              <a:solidFill>
                <a:srgbClr val="FF00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11" name="TextBox 10"/>
              <p:cNvSpPr txBox="1"/>
              <p:nvPr/>
            </p:nvSpPr>
            <p:spPr>
              <a:xfrm>
                <a:off x="504439" y="2420888"/>
                <a:ext cx="2339369" cy="830997"/>
              </a:xfrm>
              <a:prstGeom prst="rect">
                <a:avLst/>
              </a:prstGeom>
              <a:noFill/>
            </p:spPr>
            <p:txBody>
              <a:bodyPr wrap="square" rtlCol="0">
                <a:spAutoFit/>
              </a:bodyPr>
              <a:lstStyle/>
              <a:p>
                <a:pPr algn="just"/>
                <a:r>
                  <a:rPr lang="en-US" sz="2400">
                    <a:solidFill>
                      <a:srgbClr val="FF0000"/>
                    </a:solidFill>
                    <a:latin typeface="Times New Roman" pitchFamily="18" charset="0"/>
                    <a:cs typeface="Times New Roman" pitchFamily="18" charset="0"/>
                  </a:rPr>
                  <a:t>Tỉ lệ của mỗi kiểu gen ở </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a:rPr>
                          <m:t>𝐹</m:t>
                        </m:r>
                      </m:e>
                      <m:sub>
                        <m:r>
                          <a:rPr lang="en-US" sz="2400" i="1">
                            <a:solidFill>
                              <a:srgbClr val="FF0000"/>
                            </a:solidFill>
                            <a:latin typeface="Cambria Math"/>
                          </a:rPr>
                          <m:t>2</m:t>
                        </m:r>
                      </m:sub>
                    </m:sSub>
                  </m:oMath>
                </a14:m>
                <a:r>
                  <a:rPr lang="en-US" sz="2400">
                    <a:solidFill>
                      <a:srgbClr val="FF0000"/>
                    </a:solidFill>
                    <a:latin typeface="Times New Roman" pitchFamily="18" charset="0"/>
                    <a:cs typeface="Times New Roman" pitchFamily="18" charset="0"/>
                  </a:rPr>
                  <a:t> </a:t>
                </a:r>
                <a:endParaRPr lang="vi-VN" sz="2400">
                  <a:solidFill>
                    <a:srgbClr val="FF0000"/>
                  </a:solidFill>
                  <a:latin typeface="Times New Roman" pitchFamily="18" charset="0"/>
                  <a:cs typeface="Times New Roman" pitchFamily="18"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504439" y="2420888"/>
                <a:ext cx="2339369" cy="830997"/>
              </a:xfrm>
              <a:prstGeom prst="rect">
                <a:avLst/>
              </a:prstGeom>
              <a:blipFill rotWithShape="1">
                <a:blip r:embed="rId3"/>
                <a:stretch>
                  <a:fillRect l="-4167" t="-5882" r="-3906" b="-1617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04438" y="4005064"/>
                <a:ext cx="2339369" cy="830997"/>
              </a:xfrm>
              <a:prstGeom prst="rect">
                <a:avLst/>
              </a:prstGeom>
              <a:noFill/>
            </p:spPr>
            <p:txBody>
              <a:bodyPr wrap="square" rtlCol="0">
                <a:spAutoFit/>
              </a:bodyPr>
              <a:lstStyle/>
              <a:p>
                <a:pPr algn="just"/>
                <a:r>
                  <a:rPr lang="en-US" sz="2400">
                    <a:solidFill>
                      <a:srgbClr val="FF0000"/>
                    </a:solidFill>
                    <a:latin typeface="Times New Roman" pitchFamily="18" charset="0"/>
                    <a:cs typeface="Times New Roman" pitchFamily="18" charset="0"/>
                  </a:rPr>
                  <a:t>Tỉ lệ của mỗi kiểu hình ở </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a:rPr>
                          <m:t>𝐹</m:t>
                        </m:r>
                      </m:e>
                      <m:sub>
                        <m:r>
                          <a:rPr lang="en-US" sz="2400" i="1">
                            <a:solidFill>
                              <a:srgbClr val="FF0000"/>
                            </a:solidFill>
                            <a:latin typeface="Cambria Math"/>
                          </a:rPr>
                          <m:t>2</m:t>
                        </m:r>
                      </m:sub>
                    </m:sSub>
                  </m:oMath>
                </a14:m>
                <a:r>
                  <a:rPr lang="en-US" sz="2400">
                    <a:solidFill>
                      <a:srgbClr val="FF0000"/>
                    </a:solidFill>
                    <a:latin typeface="Times New Roman" pitchFamily="18" charset="0"/>
                    <a:cs typeface="Times New Roman" pitchFamily="18" charset="0"/>
                  </a:rPr>
                  <a:t> </a:t>
                </a:r>
                <a:endParaRPr lang="vi-VN" sz="2400">
                  <a:solidFill>
                    <a:srgbClr val="FF0000"/>
                  </a:solidFill>
                  <a:latin typeface="Times New Roman" pitchFamily="18" charset="0"/>
                  <a:cs typeface="Times New Roman" pitchFamily="18"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504438" y="4005064"/>
                <a:ext cx="2339369" cy="830997"/>
              </a:xfrm>
              <a:prstGeom prst="rect">
                <a:avLst/>
              </a:prstGeom>
              <a:blipFill rotWithShape="1">
                <a:blip r:embed="rId4"/>
                <a:stretch>
                  <a:fillRect l="-4167" t="-5882" r="-3906" b="-16176"/>
                </a:stretch>
              </a:blipFill>
            </p:spPr>
            <p:txBody>
              <a:bodyPr/>
              <a:lstStyle/>
              <a:p>
                <a:r>
                  <a:rPr lang="vi-VN">
                    <a:noFill/>
                  </a:rPr>
                  <a:t> </a:t>
                </a:r>
              </a:p>
            </p:txBody>
          </p:sp>
        </mc:Fallback>
      </mc:AlternateContent>
      <p:sp>
        <p:nvSpPr>
          <p:cNvPr id="13" name="TextBox 12"/>
          <p:cNvSpPr txBox="1"/>
          <p:nvPr/>
        </p:nvSpPr>
        <p:spPr>
          <a:xfrm>
            <a:off x="2959706" y="1556338"/>
            <a:ext cx="1394238" cy="830997"/>
          </a:xfrm>
          <a:prstGeom prst="rect">
            <a:avLst/>
          </a:prstGeom>
          <a:noFill/>
        </p:spPr>
        <p:txBody>
          <a:bodyPr wrap="square" rtlCol="0">
            <a:spAutoFit/>
          </a:bodyPr>
          <a:lstStyle/>
          <a:p>
            <a:pPr algn="ctr"/>
            <a:r>
              <a:rPr lang="en-US" sz="2400">
                <a:solidFill>
                  <a:srgbClr val="FF0000"/>
                </a:solidFill>
                <a:latin typeface="Times New Roman" pitchFamily="18" charset="0"/>
                <a:cs typeface="Times New Roman" pitchFamily="18" charset="0"/>
              </a:rPr>
              <a:t>Hạt vàng, trơn</a:t>
            </a:r>
            <a:endParaRPr lang="vi-VN" sz="2400">
              <a:solidFill>
                <a:srgbClr val="FF0000"/>
              </a:solidFill>
              <a:latin typeface="Times New Roman" pitchFamily="18" charset="0"/>
              <a:cs typeface="Times New Roman" pitchFamily="18" charset="0"/>
            </a:endParaRPr>
          </a:p>
        </p:txBody>
      </p:sp>
      <p:sp>
        <p:nvSpPr>
          <p:cNvPr id="14" name="TextBox 13"/>
          <p:cNvSpPr txBox="1"/>
          <p:nvPr/>
        </p:nvSpPr>
        <p:spPr>
          <a:xfrm>
            <a:off x="4387480" y="1589891"/>
            <a:ext cx="1394238" cy="830997"/>
          </a:xfrm>
          <a:prstGeom prst="rect">
            <a:avLst/>
          </a:prstGeom>
          <a:noFill/>
        </p:spPr>
        <p:txBody>
          <a:bodyPr wrap="square" rtlCol="0">
            <a:spAutoFit/>
          </a:bodyPr>
          <a:lstStyle/>
          <a:p>
            <a:pPr algn="ctr"/>
            <a:r>
              <a:rPr lang="en-US" sz="2400">
                <a:solidFill>
                  <a:srgbClr val="FF0000"/>
                </a:solidFill>
                <a:latin typeface="Times New Roman" pitchFamily="18" charset="0"/>
                <a:cs typeface="Times New Roman" pitchFamily="18" charset="0"/>
              </a:rPr>
              <a:t>Hạt vàng, nhăn</a:t>
            </a:r>
            <a:endParaRPr lang="vi-VN" sz="2400">
              <a:solidFill>
                <a:srgbClr val="FF0000"/>
              </a:solidFill>
              <a:latin typeface="Times New Roman" pitchFamily="18" charset="0"/>
              <a:cs typeface="Times New Roman" pitchFamily="18" charset="0"/>
            </a:endParaRPr>
          </a:p>
        </p:txBody>
      </p:sp>
      <p:sp>
        <p:nvSpPr>
          <p:cNvPr id="15" name="TextBox 14"/>
          <p:cNvSpPr txBox="1"/>
          <p:nvPr/>
        </p:nvSpPr>
        <p:spPr>
          <a:xfrm>
            <a:off x="5868144" y="1589891"/>
            <a:ext cx="1394238" cy="830997"/>
          </a:xfrm>
          <a:prstGeom prst="rect">
            <a:avLst/>
          </a:prstGeom>
          <a:noFill/>
        </p:spPr>
        <p:txBody>
          <a:bodyPr wrap="square" rtlCol="0">
            <a:spAutoFit/>
          </a:bodyPr>
          <a:lstStyle/>
          <a:p>
            <a:pPr algn="ctr"/>
            <a:r>
              <a:rPr lang="en-US" sz="2400">
                <a:solidFill>
                  <a:srgbClr val="FF0000"/>
                </a:solidFill>
                <a:latin typeface="Times New Roman" pitchFamily="18" charset="0"/>
                <a:cs typeface="Times New Roman" pitchFamily="18" charset="0"/>
              </a:rPr>
              <a:t>Hạt xanh, trơn</a:t>
            </a:r>
            <a:endParaRPr lang="vi-VN" sz="2400">
              <a:solidFill>
                <a:srgbClr val="FF0000"/>
              </a:solidFill>
              <a:latin typeface="Times New Roman" pitchFamily="18" charset="0"/>
              <a:cs typeface="Times New Roman" pitchFamily="18" charset="0"/>
            </a:endParaRPr>
          </a:p>
        </p:txBody>
      </p:sp>
      <p:sp>
        <p:nvSpPr>
          <p:cNvPr id="16" name="TextBox 15"/>
          <p:cNvSpPr txBox="1"/>
          <p:nvPr/>
        </p:nvSpPr>
        <p:spPr>
          <a:xfrm>
            <a:off x="7266071" y="1589891"/>
            <a:ext cx="1394238" cy="830997"/>
          </a:xfrm>
          <a:prstGeom prst="rect">
            <a:avLst/>
          </a:prstGeom>
          <a:noFill/>
        </p:spPr>
        <p:txBody>
          <a:bodyPr wrap="square" rtlCol="0">
            <a:spAutoFit/>
          </a:bodyPr>
          <a:lstStyle/>
          <a:p>
            <a:pPr algn="ctr"/>
            <a:r>
              <a:rPr lang="en-US" sz="2400">
                <a:solidFill>
                  <a:srgbClr val="FF0000"/>
                </a:solidFill>
                <a:latin typeface="Times New Roman" pitchFamily="18" charset="0"/>
                <a:cs typeface="Times New Roman" pitchFamily="18" charset="0"/>
              </a:rPr>
              <a:t>Hạt xanh, nhăn</a:t>
            </a:r>
            <a:endParaRPr lang="vi-VN" sz="240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6223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37559" y="60758"/>
            <a:ext cx="4824412" cy="461963"/>
          </a:xfrm>
          <a:prstGeom prst="rect">
            <a:avLst/>
          </a:prstGeom>
          <a:noFill/>
        </p:spPr>
        <p:txBody>
          <a:bodyPr>
            <a:spAutoFit/>
          </a:bodyPr>
          <a:lstStyle/>
          <a:p>
            <a:pPr algn="ctr" fontAlgn="auto">
              <a:spcBef>
                <a:spcPts val="0"/>
              </a:spcBef>
              <a:spcAft>
                <a:spcPts val="0"/>
              </a:spcAft>
              <a:defRPr/>
            </a:pPr>
            <a:r>
              <a:rPr lang="en-US" sz="2400">
                <a:solidFill>
                  <a:schemeClr val="accent1">
                    <a:lumMod val="50000"/>
                  </a:schemeClr>
                </a:solidFill>
                <a:latin typeface="Times New Roman" pitchFamily="18" charset="0"/>
                <a:cs typeface="Times New Roman" pitchFamily="18" charset="0"/>
              </a:rPr>
              <a:t>Bài 5. Lai hai cặp tính trạng (tt)</a:t>
            </a:r>
            <a:endParaRPr lang="vi-VN" sz="2400">
              <a:solidFill>
                <a:schemeClr val="accent1">
                  <a:lumMod val="50000"/>
                </a:schemeClr>
              </a:solidFill>
              <a:latin typeface="Times New Roman" pitchFamily="18" charset="0"/>
              <a:cs typeface="Times New Roman" pitchFamily="18" charset="0"/>
            </a:endParaRPr>
          </a:p>
        </p:txBody>
      </p:sp>
      <p:sp>
        <p:nvSpPr>
          <p:cNvPr id="5" name="TextBox 4"/>
          <p:cNvSpPr txBox="1">
            <a:spLocks noChangeArrowheads="1"/>
          </p:cNvSpPr>
          <p:nvPr/>
        </p:nvSpPr>
        <p:spPr bwMode="auto">
          <a:xfrm>
            <a:off x="7849" y="472152"/>
            <a:ext cx="74000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just" eaLnBrk="1" hangingPunct="1"/>
            <a:r>
              <a:rPr lang="en-US" sz="2800" b="1">
                <a:solidFill>
                  <a:srgbClr val="FF0000"/>
                </a:solidFill>
                <a:latin typeface="Times New Roman" pitchFamily="18" charset="0"/>
                <a:cs typeface="Times New Roman" pitchFamily="18" charset="0"/>
              </a:rPr>
              <a:t>IV. Ý nghĩa của quy luật phân li độc lập</a:t>
            </a:r>
            <a:endParaRPr lang="vi-VN" sz="2800" b="1">
              <a:solidFill>
                <a:srgbClr val="FF0000"/>
              </a:solidFill>
              <a:latin typeface="Times New Roman" pitchFamily="18" charset="0"/>
              <a:cs typeface="Times New Roman" pitchFamily="18" charset="0"/>
            </a:endParaRPr>
          </a:p>
        </p:txBody>
      </p:sp>
      <p:sp>
        <p:nvSpPr>
          <p:cNvPr id="2" name="TextBox 1"/>
          <p:cNvSpPr txBox="1"/>
          <p:nvPr/>
        </p:nvSpPr>
        <p:spPr>
          <a:xfrm>
            <a:off x="251520" y="1268760"/>
            <a:ext cx="8280920" cy="3046988"/>
          </a:xfrm>
          <a:prstGeom prst="rect">
            <a:avLst/>
          </a:prstGeom>
          <a:noFill/>
        </p:spPr>
        <p:txBody>
          <a:bodyPr wrap="square" rtlCol="0">
            <a:spAutoFit/>
          </a:bodyPr>
          <a:lstStyle/>
          <a:p>
            <a:pPr marL="457200" indent="-457200" algn="just">
              <a:buFont typeface="Wingdings" pitchFamily="2" charset="2"/>
              <a:buChar char="§"/>
            </a:pPr>
            <a:r>
              <a:rPr lang="en-US" sz="3200">
                <a:latin typeface="Times New Roman" pitchFamily="18" charset="0"/>
                <a:cs typeface="Times New Roman" pitchFamily="18" charset="0"/>
              </a:rPr>
              <a:t>Quy luật phân li độc lập giải thích được một trong những nguyên nhân làm xuất hiện biến dị tổ hợp, đó là sự phân li độc lập tự do của các cặp gen.</a:t>
            </a:r>
          </a:p>
          <a:p>
            <a:pPr marL="457200" indent="-457200" algn="just">
              <a:buFont typeface="Wingdings" pitchFamily="2" charset="2"/>
              <a:buChar char="§"/>
            </a:pPr>
            <a:r>
              <a:rPr lang="en-US" sz="3200">
                <a:latin typeface="Times New Roman" pitchFamily="18" charset="0"/>
                <a:cs typeface="Times New Roman" pitchFamily="18" charset="0"/>
              </a:rPr>
              <a:t>Biến dị tổ hợp có ý nghĩa quan trọng đối với chọn giống và tiến hóa.</a:t>
            </a:r>
            <a:endParaRPr lang="vi-VN" sz="3200">
              <a:latin typeface="Times New Roman" pitchFamily="18" charset="0"/>
              <a:cs typeface="Times New Roman" pitchFamily="18" charset="0"/>
            </a:endParaRPr>
          </a:p>
        </p:txBody>
      </p:sp>
    </p:spTree>
    <p:extLst>
      <p:ext uri="{BB962C8B-B14F-4D97-AF65-F5344CB8AC3E}">
        <p14:creationId xmlns:p14="http://schemas.microsoft.com/office/powerpoint/2010/main" val="1516035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288</Words>
  <Application>Microsoft Office PowerPoint</Application>
  <PresentationFormat>On-screen Show (4:3)</PresentationFormat>
  <Paragraphs>45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Cambria Math</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ADMIN</cp:lastModifiedBy>
  <cp:revision>15</cp:revision>
  <dcterms:created xsi:type="dcterms:W3CDTF">2021-09-19T10:05:15Z</dcterms:created>
  <dcterms:modified xsi:type="dcterms:W3CDTF">2022-10-11T05:08:04Z</dcterms:modified>
</cp:coreProperties>
</file>